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56" r:id="rId2"/>
    <p:sldId id="259" r:id="rId3"/>
    <p:sldId id="257" r:id="rId4"/>
    <p:sldId id="284" r:id="rId5"/>
    <p:sldId id="261" r:id="rId6"/>
    <p:sldId id="258" r:id="rId7"/>
    <p:sldId id="263" r:id="rId8"/>
    <p:sldId id="262" r:id="rId9"/>
    <p:sldId id="260" r:id="rId10"/>
    <p:sldId id="264" r:id="rId11"/>
    <p:sldId id="265" r:id="rId12"/>
    <p:sldId id="281" r:id="rId13"/>
    <p:sldId id="266" r:id="rId14"/>
    <p:sldId id="268" r:id="rId15"/>
    <p:sldId id="267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82" r:id="rId24"/>
    <p:sldId id="276" r:id="rId25"/>
    <p:sldId id="277" r:id="rId26"/>
    <p:sldId id="278" r:id="rId27"/>
    <p:sldId id="279" r:id="rId28"/>
    <p:sldId id="280" r:id="rId29"/>
    <p:sldId id="283" r:id="rId3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00"/>
    <a:srgbClr val="660066"/>
    <a:srgbClr val="D60093"/>
    <a:srgbClr val="660033"/>
    <a:srgbClr val="00CC99"/>
    <a:srgbClr val="009900"/>
    <a:srgbClr val="CC6600"/>
    <a:srgbClr val="99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51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35A6FC-E72D-4E56-8E26-33FB91EA4099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945708-E1FE-4F4E-AFD9-7C00159566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90132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945708-E1FE-4F4E-AFD9-7C0015956628}" type="slidenum">
              <a:rPr lang="ru-RU" smtClean="0"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37213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083F3-53C1-4968-9F61-9CCF2B33262F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67492-D893-4D1B-B95A-25819D4886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51211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083F3-53C1-4968-9F61-9CCF2B33262F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67492-D893-4D1B-B95A-25819D4886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81950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083F3-53C1-4968-9F61-9CCF2B33262F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67492-D893-4D1B-B95A-25819D4886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94722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083F3-53C1-4968-9F61-9CCF2B33262F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67492-D893-4D1B-B95A-25819D4886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06744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083F3-53C1-4968-9F61-9CCF2B33262F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67492-D893-4D1B-B95A-25819D4886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92949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083F3-53C1-4968-9F61-9CCF2B33262F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67492-D893-4D1B-B95A-25819D4886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86215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083F3-53C1-4968-9F61-9CCF2B33262F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67492-D893-4D1B-B95A-25819D4886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74923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083F3-53C1-4968-9F61-9CCF2B33262F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67492-D893-4D1B-B95A-25819D4886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01360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083F3-53C1-4968-9F61-9CCF2B33262F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67492-D893-4D1B-B95A-25819D4886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86430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083F3-53C1-4968-9F61-9CCF2B33262F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67492-D893-4D1B-B95A-25819D4886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04395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083F3-53C1-4968-9F61-9CCF2B33262F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67492-D893-4D1B-B95A-25819D4886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33216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A083F3-53C1-4968-9F61-9CCF2B33262F}" type="datetimeFigureOut">
              <a:rPr lang="ru-RU" smtClean="0"/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967492-D893-4D1B-B95A-25819D4886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6215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g"/><Relationship Id="rId4" Type="http://schemas.openxmlformats.org/officeDocument/2006/relationships/image" Target="../media/image25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jpeg"/><Relationship Id="rId4" Type="http://schemas.openxmlformats.org/officeDocument/2006/relationships/image" Target="../media/image40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jpg"/><Relationship Id="rId4" Type="http://schemas.openxmlformats.org/officeDocument/2006/relationships/image" Target="../media/image44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jpeg"/><Relationship Id="rId5" Type="http://schemas.openxmlformats.org/officeDocument/2006/relationships/image" Target="../media/image49.jpg"/><Relationship Id="rId4" Type="http://schemas.openxmlformats.org/officeDocument/2006/relationships/image" Target="../media/image4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jpg"/><Relationship Id="rId5" Type="http://schemas.openxmlformats.org/officeDocument/2006/relationships/image" Target="../media/image54.jpg"/><Relationship Id="rId4" Type="http://schemas.openxmlformats.org/officeDocument/2006/relationships/image" Target="../media/image53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jpg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7" Type="http://schemas.openxmlformats.org/officeDocument/2006/relationships/image" Target="../media/image66.jpeg"/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jpg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9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3.jpg"/><Relationship Id="rId4" Type="http://schemas.openxmlformats.org/officeDocument/2006/relationships/image" Target="../media/image72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6.jp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jpg"/><Relationship Id="rId3" Type="http://schemas.openxmlformats.org/officeDocument/2006/relationships/image" Target="../media/image77.jpg"/><Relationship Id="rId7" Type="http://schemas.openxmlformats.org/officeDocument/2006/relationships/image" Target="../media/image8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0.jpg"/><Relationship Id="rId5" Type="http://schemas.openxmlformats.org/officeDocument/2006/relationships/image" Target="../media/image79.jpeg"/><Relationship Id="rId4" Type="http://schemas.openxmlformats.org/officeDocument/2006/relationships/image" Target="../media/image78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6.jpg"/><Relationship Id="rId4" Type="http://schemas.openxmlformats.org/officeDocument/2006/relationships/image" Target="../media/image85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image" Target="../media/image8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1.jpg"/><Relationship Id="rId5" Type="http://schemas.openxmlformats.org/officeDocument/2006/relationships/image" Target="../media/image90.jpg"/><Relationship Id="rId4" Type="http://schemas.openxmlformats.org/officeDocument/2006/relationships/image" Target="../media/image8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06500" y="1631950"/>
            <a:ext cx="9067800" cy="838200"/>
          </a:xfrm>
        </p:spPr>
        <p:txBody>
          <a:bodyPr>
            <a:normAutofit fontScale="90000"/>
          </a:bodyPr>
          <a:lstStyle/>
          <a:p>
            <a:r>
              <a:rPr lang="ru-RU" sz="3100" b="1" dirty="0"/>
              <a:t>Муниципальное автономное дошкольное образовательное учреждение </a:t>
            </a:r>
            <a:r>
              <a:rPr lang="ru-RU" sz="3100" b="1" dirty="0" smtClean="0"/>
              <a:t>–детский </a:t>
            </a:r>
            <a:r>
              <a:rPr lang="ru-RU" sz="3100" b="1" dirty="0"/>
              <a:t>сад № 208</a:t>
            </a:r>
            <a:r>
              <a:rPr lang="ru-RU" sz="3100" dirty="0"/>
              <a:t/>
            </a:r>
            <a:br>
              <a:rPr lang="ru-RU" sz="3100" dirty="0"/>
            </a:br>
            <a:r>
              <a:rPr lang="ru-RU" b="1" dirty="0"/>
              <a:t> 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84200" y="2286000"/>
            <a:ext cx="11442700" cy="2095500"/>
          </a:xfrm>
          <a:noFill/>
          <a:effectLst>
            <a:glow rad="228600">
              <a:srgbClr val="7030A0">
                <a:alpha val="40000"/>
              </a:srgbClr>
            </a:glow>
            <a:innerShdw blurRad="63500" dist="50800" dir="8100000">
              <a:prstClr val="black">
                <a:alpha val="50000"/>
              </a:prstClr>
            </a:innerShdw>
          </a:effectLst>
        </p:spPr>
        <p:txBody>
          <a:bodyPr>
            <a:noAutofit/>
          </a:bodyPr>
          <a:lstStyle/>
          <a:p>
            <a:r>
              <a:rPr lang="ru-RU" sz="12400" b="1" i="1" dirty="0" smtClean="0">
                <a:solidFill>
                  <a:srgbClr val="CC6600"/>
                </a:solidFill>
              </a:rPr>
              <a:t>Г.«ВЛАДИМИР»</a:t>
            </a:r>
            <a:endParaRPr lang="ru-RU" sz="12400" b="1" i="1" dirty="0">
              <a:solidFill>
                <a:srgbClr val="CC66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048500" y="5480050"/>
            <a:ext cx="4978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dirty="0" smtClean="0"/>
              <a:t>Подготовила: </a:t>
            </a:r>
            <a:r>
              <a:rPr lang="ru-RU" sz="2400" dirty="0" err="1" smtClean="0"/>
              <a:t>Шерлиева</a:t>
            </a:r>
            <a:r>
              <a:rPr lang="ru-RU" sz="2400" dirty="0" smtClean="0"/>
              <a:t> Л.,М.,</a:t>
            </a:r>
          </a:p>
          <a:p>
            <a:pPr algn="r"/>
            <a:r>
              <a:rPr lang="ru-RU" sz="2400" dirty="0" err="1"/>
              <a:t>в</a:t>
            </a:r>
            <a:r>
              <a:rPr lang="ru-RU" sz="2400" dirty="0" err="1" smtClean="0"/>
              <a:t>оспитатель,ВКК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9336529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1758" y="3590353"/>
            <a:ext cx="4718559" cy="313689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82"/>
          <a:stretch/>
        </p:blipFill>
        <p:spPr>
          <a:xfrm>
            <a:off x="219382" y="3150368"/>
            <a:ext cx="6581467" cy="357688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6800" y="158794"/>
            <a:ext cx="4668617" cy="307144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67" b="24060"/>
          <a:stretch/>
        </p:blipFill>
        <p:spPr>
          <a:xfrm>
            <a:off x="571500" y="158794"/>
            <a:ext cx="6014882" cy="272292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65660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1449" y="88899"/>
            <a:ext cx="7004051" cy="876301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009900"/>
                </a:solidFill>
                <a:latin typeface="+mn-lt"/>
              </a:rPr>
              <a:t>Богородице-Рождественский монастырь </a:t>
            </a:r>
            <a:endParaRPr lang="ru-RU" sz="3600" dirty="0">
              <a:solidFill>
                <a:srgbClr val="009900"/>
              </a:solidFill>
              <a:latin typeface="+mn-lt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326"/>
          <a:stretch/>
        </p:blipFill>
        <p:spPr>
          <a:xfrm>
            <a:off x="171449" y="965201"/>
            <a:ext cx="7004051" cy="57033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69" r="13293"/>
          <a:stretch/>
        </p:blipFill>
        <p:spPr>
          <a:xfrm>
            <a:off x="7310507" y="965201"/>
            <a:ext cx="4710044" cy="57033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TextBox 2"/>
          <p:cNvSpPr txBox="1"/>
          <p:nvPr/>
        </p:nvSpPr>
        <p:spPr>
          <a:xfrm>
            <a:off x="7848600" y="88899"/>
            <a:ext cx="381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9900"/>
                </a:solidFill>
              </a:rPr>
              <a:t>А.НЕВСКИЙ</a:t>
            </a:r>
            <a:endParaRPr lang="ru-RU" sz="3600" b="1" dirty="0">
              <a:solidFill>
                <a:srgbClr val="0099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5739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0800" y="139700"/>
            <a:ext cx="5880100" cy="1054100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>
                <a:solidFill>
                  <a:srgbClr val="009900"/>
                </a:solidFill>
              </a:rPr>
              <a:t>Памятник в честь 850-летия города Владимира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80" t="7662" r="20796" b="6531"/>
          <a:stretch/>
        </p:blipFill>
        <p:spPr>
          <a:xfrm>
            <a:off x="3987799" y="1488641"/>
            <a:ext cx="4241801" cy="4988359"/>
          </a:xfrm>
          <a:prstGeom prst="rect">
            <a:avLst/>
          </a:prstGeom>
          <a:ln w="88900" cap="sq" cmpd="thickThin">
            <a:solidFill>
              <a:schemeClr val="tx1">
                <a:lumMod val="50000"/>
                <a:lumOff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00" r="15600"/>
          <a:stretch/>
        </p:blipFill>
        <p:spPr>
          <a:xfrm>
            <a:off x="9157757" y="231737"/>
            <a:ext cx="2626785" cy="2955132"/>
          </a:xfrm>
          <a:prstGeom prst="rect">
            <a:avLst/>
          </a:prstGeom>
          <a:ln w="88900" cap="sq" cmpd="thickThin">
            <a:solidFill>
              <a:schemeClr val="tx1">
                <a:lumMod val="50000"/>
                <a:lumOff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710"/>
          <a:stretch/>
        </p:blipFill>
        <p:spPr>
          <a:xfrm>
            <a:off x="411373" y="1803835"/>
            <a:ext cx="3112347" cy="3663516"/>
          </a:xfrm>
          <a:prstGeom prst="rect">
            <a:avLst/>
          </a:prstGeom>
          <a:ln w="88900" cap="sq" cmpd="thickThin">
            <a:solidFill>
              <a:schemeClr val="tx1">
                <a:lumMod val="50000"/>
                <a:lumOff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07" b="10589"/>
          <a:stretch/>
        </p:blipFill>
        <p:spPr>
          <a:xfrm>
            <a:off x="9157756" y="3186869"/>
            <a:ext cx="2626785" cy="3189707"/>
          </a:xfrm>
          <a:prstGeom prst="rect">
            <a:avLst/>
          </a:prstGeom>
          <a:ln w="88900" cap="sq" cmpd="thickThin">
            <a:solidFill>
              <a:schemeClr val="tx1">
                <a:lumMod val="50000"/>
                <a:lumOff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494181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5100" y="1"/>
            <a:ext cx="6451600" cy="977899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7030A0"/>
                </a:solidFill>
              </a:rPr>
              <a:t>Дмитриевский собор</a:t>
            </a:r>
            <a:endParaRPr lang="ru-RU" b="1" dirty="0">
              <a:solidFill>
                <a:srgbClr val="7030A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100" y="1409700"/>
            <a:ext cx="6897938" cy="505618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8" t="2592" r="4425" b="4074"/>
          <a:stretch/>
        </p:blipFill>
        <p:spPr>
          <a:xfrm>
            <a:off x="7463156" y="1409700"/>
            <a:ext cx="4193485" cy="50561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7463156" y="1"/>
            <a:ext cx="472884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rgbClr val="7030A0"/>
                </a:solidFill>
                <a:latin typeface="+mj-lt"/>
              </a:rPr>
              <a:t>Всеволод Юрьевич Большое Гнездо</a:t>
            </a:r>
          </a:p>
        </p:txBody>
      </p:sp>
    </p:spTree>
    <p:extLst>
      <p:ext uri="{BB962C8B-B14F-4D97-AF65-F5344CB8AC3E}">
        <p14:creationId xmlns:p14="http://schemas.microsoft.com/office/powerpoint/2010/main" val="3997995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949938" cy="1325563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Успенский </a:t>
            </a:r>
            <a:r>
              <a:rPr lang="ru-RU" b="1" dirty="0" err="1">
                <a:solidFill>
                  <a:srgbClr val="002060"/>
                </a:solidFill>
              </a:rPr>
              <a:t>Княгинин</a:t>
            </a:r>
            <a:r>
              <a:rPr lang="ru-RU" b="1" dirty="0">
                <a:solidFill>
                  <a:srgbClr val="002060"/>
                </a:solidFill>
              </a:rPr>
              <a:t> монастырь</a:t>
            </a:r>
            <a:br>
              <a:rPr lang="ru-RU" b="1" dirty="0">
                <a:solidFill>
                  <a:srgbClr val="002060"/>
                </a:solidFill>
              </a:rPr>
            </a:b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38" t="10148" r="8995"/>
          <a:stretch/>
        </p:blipFill>
        <p:spPr>
          <a:xfrm>
            <a:off x="304800" y="1690688"/>
            <a:ext cx="5435600" cy="4664074"/>
          </a:xfrm>
          <a:prstGeom prst="rect">
            <a:avLst/>
          </a:prstGeom>
          <a:ln w="88900" cap="sq" cmpd="thickThin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9" r="9041" b="7878"/>
          <a:stretch/>
        </p:blipFill>
        <p:spPr>
          <a:xfrm>
            <a:off x="6025273" y="1690688"/>
            <a:ext cx="6045527" cy="4664074"/>
          </a:xfrm>
          <a:prstGeom prst="rect">
            <a:avLst/>
          </a:prstGeom>
          <a:ln w="88900" cap="sq" cmpd="thickThin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830189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86400" y="365125"/>
            <a:ext cx="6578600" cy="1325563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FF00"/>
                </a:solidFill>
                <a:latin typeface="+mn-lt"/>
              </a:rPr>
              <a:t>Парк имени А. С. Пушкина</a:t>
            </a:r>
            <a:endParaRPr lang="ru-RU" dirty="0">
              <a:solidFill>
                <a:srgbClr val="FFFF00"/>
              </a:solidFill>
              <a:latin typeface="+mn-lt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48" t="23009" r="3602" b="2548"/>
          <a:stretch/>
        </p:blipFill>
        <p:spPr>
          <a:xfrm>
            <a:off x="5559496" y="2235200"/>
            <a:ext cx="6505504" cy="4521200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79"/>
          <a:stretch/>
        </p:blipFill>
        <p:spPr>
          <a:xfrm>
            <a:off x="97630" y="165100"/>
            <a:ext cx="5196840" cy="4774665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rgbClr val="FFFF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254000" y="5237163"/>
            <a:ext cx="50404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FFFF00"/>
                </a:solidFill>
              </a:rPr>
              <a:t>Смотровая площадка </a:t>
            </a:r>
            <a:endParaRPr lang="ru-RU" sz="40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0352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7500" y="342900"/>
            <a:ext cx="4876800" cy="8890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+mn-lt"/>
              </a:rPr>
              <a:t>Свято-Троицкая церковь</a:t>
            </a:r>
            <a:endParaRPr lang="ru-RU" b="1" dirty="0">
              <a:solidFill>
                <a:srgbClr val="0070C0"/>
              </a:solidFill>
              <a:latin typeface="+mn-lt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36" t="6495" r="10913" b="7697"/>
          <a:stretch/>
        </p:blipFill>
        <p:spPr>
          <a:xfrm>
            <a:off x="6057900" y="342900"/>
            <a:ext cx="5930900" cy="4294791"/>
          </a:xfrm>
          <a:prstGeom prst="snip2DiagRect">
            <a:avLst>
              <a:gd name="adj1" fmla="val 15976"/>
              <a:gd name="adj2" fmla="val 16667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00" y="1765300"/>
            <a:ext cx="5727700" cy="4295775"/>
          </a:xfrm>
          <a:prstGeom prst="snip2DiagRect">
            <a:avLst>
              <a:gd name="adj1" fmla="val 16129"/>
              <a:gd name="adj2" fmla="val 16667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TextBox 4"/>
          <p:cNvSpPr txBox="1"/>
          <p:nvPr/>
        </p:nvSpPr>
        <p:spPr>
          <a:xfrm flipH="1">
            <a:off x="6845300" y="4889500"/>
            <a:ext cx="494030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C00000"/>
                </a:solidFill>
              </a:rPr>
              <a:t>Музей декоративно-прикладного искусства </a:t>
            </a:r>
            <a:r>
              <a:rPr lang="ru-RU" sz="4000" b="1" dirty="0" smtClean="0">
                <a:solidFill>
                  <a:srgbClr val="C00000"/>
                </a:solidFill>
              </a:rPr>
              <a:t> </a:t>
            </a:r>
            <a:endParaRPr lang="ru-RU" sz="4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5749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085507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«Вышивка</a:t>
            </a:r>
            <a:r>
              <a:rPr lang="ru-RU" sz="4800" b="1" dirty="0">
                <a:solidFill>
                  <a:srgbClr val="FF0000"/>
                </a:solidFill>
              </a:rPr>
              <a:t>»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" y="1445139"/>
            <a:ext cx="5245100" cy="4952873"/>
          </a:xfrm>
          <a:prstGeom prst="rect">
            <a:avLst/>
          </a:prstGeom>
          <a:ln w="57150" cap="rnd">
            <a:solidFill>
              <a:srgbClr val="FF0000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5300" y="4144169"/>
            <a:ext cx="4508500" cy="2536031"/>
          </a:xfrm>
          <a:prstGeom prst="rect">
            <a:avLst/>
          </a:prstGeom>
          <a:ln w="57150" cap="rnd">
            <a:solidFill>
              <a:srgbClr val="FF0000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5300" y="1308101"/>
            <a:ext cx="4508500" cy="2613475"/>
          </a:xfrm>
          <a:prstGeom prst="rect">
            <a:avLst/>
          </a:prstGeom>
          <a:ln w="57150" cap="rnd">
            <a:solidFill>
              <a:srgbClr val="FF0000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715924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40400" y="2692400"/>
            <a:ext cx="1028700" cy="990600"/>
          </a:xfrm>
        </p:spPr>
        <p:txBody>
          <a:bodyPr>
            <a:noAutofit/>
          </a:bodyPr>
          <a:lstStyle/>
          <a:p>
            <a:r>
              <a:rPr lang="ru-RU" sz="54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Х</a:t>
            </a:r>
            <a:br>
              <a:rPr lang="ru-RU" sz="54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</a:br>
            <a:r>
              <a:rPr lang="ru-RU" sz="54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Р</a:t>
            </a:r>
            <a:br>
              <a:rPr lang="ru-RU" sz="54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</a:br>
            <a:r>
              <a:rPr lang="ru-RU" sz="54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У</a:t>
            </a:r>
            <a:br>
              <a:rPr lang="ru-RU" sz="54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</a:br>
            <a:r>
              <a:rPr lang="ru-RU" sz="54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С</a:t>
            </a:r>
            <a:br>
              <a:rPr lang="ru-RU" sz="54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</a:br>
            <a:r>
              <a:rPr lang="ru-RU" sz="54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Т</a:t>
            </a:r>
            <a:br>
              <a:rPr lang="ru-RU" sz="54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</a:br>
            <a:r>
              <a:rPr lang="ru-RU" sz="54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А</a:t>
            </a:r>
            <a:br>
              <a:rPr lang="ru-RU" sz="54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</a:br>
            <a:r>
              <a:rPr lang="ru-RU" sz="54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ЛЬ</a:t>
            </a:r>
            <a:endParaRPr lang="ru-RU" sz="5400" b="1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462" y="128428"/>
            <a:ext cx="4523338" cy="321167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2" r="4657"/>
          <a:stretch/>
        </p:blipFill>
        <p:spPr>
          <a:xfrm>
            <a:off x="7232650" y="3458362"/>
            <a:ext cx="4762500" cy="324497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462" y="3423472"/>
            <a:ext cx="4523338" cy="331475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2650" y="77628"/>
            <a:ext cx="4711700" cy="31237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011455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40299" y="365125"/>
            <a:ext cx="2693099" cy="1325563"/>
          </a:xfrm>
        </p:spPr>
        <p:txBody>
          <a:bodyPr>
            <a:normAutofit fontScale="90000"/>
          </a:bodyPr>
          <a:lstStyle/>
          <a:p>
            <a:pPr algn="ctr">
              <a:lnSpc>
                <a:spcPct val="150000"/>
              </a:lnSpc>
            </a:pPr>
            <a:r>
              <a:rPr lang="ru-RU" b="1" dirty="0" smtClean="0">
                <a:solidFill>
                  <a:srgbClr val="660033"/>
                </a:solidFill>
              </a:rPr>
              <a:t>Лаковая миниатюра</a:t>
            </a:r>
            <a:endParaRPr lang="ru-RU" b="1" dirty="0">
              <a:solidFill>
                <a:srgbClr val="660033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28" t="9058" r="7434" b="13522"/>
          <a:stretch/>
        </p:blipFill>
        <p:spPr>
          <a:xfrm>
            <a:off x="253899" y="141685"/>
            <a:ext cx="4461250" cy="309800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rgbClr val="660066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98" r="1445"/>
          <a:stretch/>
        </p:blipFill>
        <p:spPr>
          <a:xfrm>
            <a:off x="6870500" y="3475036"/>
            <a:ext cx="5169000" cy="320091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rgbClr val="660066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33" b="14542"/>
          <a:stretch/>
        </p:blipFill>
        <p:spPr>
          <a:xfrm>
            <a:off x="253899" y="3463131"/>
            <a:ext cx="5194641" cy="321282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rgbClr val="660066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3398" y="141685"/>
            <a:ext cx="4406102" cy="305913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rgbClr val="660066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139952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850899"/>
          </a:xfrm>
        </p:spPr>
        <p:txBody>
          <a:bodyPr>
            <a:noAutofit/>
          </a:bodyPr>
          <a:lstStyle/>
          <a:p>
            <a:pPr algn="ctr"/>
            <a:r>
              <a:rPr lang="ru-RU" sz="6000" b="1" dirty="0" smtClean="0">
                <a:solidFill>
                  <a:schemeClr val="tx2"/>
                </a:solidFill>
              </a:rPr>
              <a:t>Г. «ВЛАДИМИР»</a:t>
            </a:r>
            <a:endParaRPr lang="ru-RU" sz="6000" b="1" dirty="0">
              <a:solidFill>
                <a:schemeClr val="tx2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25"/>
          <a:stretch/>
        </p:blipFill>
        <p:spPr>
          <a:xfrm>
            <a:off x="457200" y="736600"/>
            <a:ext cx="11201400" cy="6045996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325733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27900" y="2768784"/>
            <a:ext cx="63500" cy="985569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21" t="5484" r="5113" b="3555"/>
          <a:stretch/>
        </p:blipFill>
        <p:spPr>
          <a:xfrm>
            <a:off x="4381500" y="430703"/>
            <a:ext cx="3987800" cy="5661733"/>
          </a:xfrm>
          <a:prstGeom prst="rect">
            <a:avLst/>
          </a:prstGeom>
          <a:ln w="76200" cap="rnd">
            <a:solidFill>
              <a:srgbClr val="002060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323" y="212724"/>
            <a:ext cx="4012277" cy="3009208"/>
          </a:xfrm>
          <a:prstGeom prst="rect">
            <a:avLst/>
          </a:prstGeom>
          <a:ln w="57150" cap="sq">
            <a:solidFill>
              <a:schemeClr val="accent5">
                <a:lumMod val="50000"/>
              </a:schemeClr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24" t="6118" r="3618" b="2829"/>
          <a:stretch/>
        </p:blipFill>
        <p:spPr>
          <a:xfrm>
            <a:off x="8648700" y="88900"/>
            <a:ext cx="3302000" cy="4165600"/>
          </a:xfrm>
          <a:prstGeom prst="rect">
            <a:avLst/>
          </a:prstGeom>
          <a:ln w="57150" cap="sq">
            <a:solidFill>
              <a:srgbClr val="00206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7" r="1067" b="14218"/>
          <a:stretch/>
        </p:blipFill>
        <p:spPr>
          <a:xfrm>
            <a:off x="8534400" y="4536588"/>
            <a:ext cx="3466453" cy="2026624"/>
          </a:xfrm>
          <a:prstGeom prst="rect">
            <a:avLst/>
          </a:prstGeom>
          <a:ln w="57150" cap="sq">
            <a:solidFill>
              <a:srgbClr val="00206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84" t="6667" r="7039" b="11111"/>
          <a:stretch/>
        </p:blipFill>
        <p:spPr>
          <a:xfrm>
            <a:off x="153323" y="3505200"/>
            <a:ext cx="4012277" cy="3233124"/>
          </a:xfrm>
          <a:prstGeom prst="rect">
            <a:avLst/>
          </a:prstGeom>
          <a:ln w="57150" cap="sq">
            <a:solidFill>
              <a:schemeClr val="accent5">
                <a:lumMod val="50000"/>
              </a:schemeClr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18993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-177799"/>
            <a:ext cx="10515600" cy="914400"/>
          </a:xfrm>
        </p:spPr>
        <p:txBody>
          <a:bodyPr>
            <a:normAutofit/>
          </a:bodyPr>
          <a:lstStyle/>
          <a:p>
            <a:pPr algn="ctr"/>
            <a:r>
              <a:rPr lang="ru-RU" sz="4800" dirty="0">
                <a:solidFill>
                  <a:schemeClr val="accent3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М</a:t>
            </a:r>
            <a:r>
              <a:rPr lang="ru-RU" sz="4800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узей </a:t>
            </a:r>
            <a:r>
              <a:rPr lang="ru-RU" sz="4800" dirty="0">
                <a:solidFill>
                  <a:schemeClr val="accent3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оптических иллюзий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198" y="736600"/>
            <a:ext cx="4241404" cy="2827603"/>
          </a:xfrm>
          <a:prstGeom prst="roundRect">
            <a:avLst>
              <a:gd name="adj" fmla="val 11111"/>
            </a:avLst>
          </a:prstGeom>
          <a:ln w="381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6100" y="736600"/>
            <a:ext cx="3911600" cy="2933700"/>
          </a:xfrm>
          <a:prstGeom prst="roundRect">
            <a:avLst>
              <a:gd name="adj" fmla="val 11111"/>
            </a:avLst>
          </a:prstGeom>
          <a:ln w="381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4" r="22743" b="2778"/>
          <a:stretch/>
        </p:blipFill>
        <p:spPr>
          <a:xfrm>
            <a:off x="4267202" y="2203450"/>
            <a:ext cx="4064000" cy="3532450"/>
          </a:xfrm>
          <a:prstGeom prst="ellipse">
            <a:avLst/>
          </a:prstGeom>
          <a:ln w="381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89" t="14815" r="2500" b="4259"/>
          <a:stretch/>
        </p:blipFill>
        <p:spPr>
          <a:xfrm>
            <a:off x="190500" y="3703902"/>
            <a:ext cx="3988904" cy="289560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28" b="14259"/>
          <a:stretch/>
        </p:blipFill>
        <p:spPr>
          <a:xfrm>
            <a:off x="8419000" y="3715611"/>
            <a:ext cx="3658700" cy="2998192"/>
          </a:xfrm>
          <a:prstGeom prst="roundRect">
            <a:avLst>
              <a:gd name="adj" fmla="val 11111"/>
            </a:avLst>
          </a:prstGeom>
          <a:ln w="381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:p14="http://schemas.microsoft.com/office/powerpoint/2010/main" val="2782170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685799"/>
          </a:xfr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txBody>
          <a:bodyPr>
            <a:noAutofit/>
          </a:bodyPr>
          <a:lstStyle/>
          <a:p>
            <a:pPr algn="ctr"/>
            <a:r>
              <a:rPr lang="ru-RU" sz="5400" b="1" dirty="0" smtClean="0">
                <a:solidFill>
                  <a:srgbClr val="00CC00"/>
                </a:solidFill>
              </a:rPr>
              <a:t>Музей – дом «Пряника»</a:t>
            </a:r>
            <a:endParaRPr lang="ru-RU" sz="5400" b="1" dirty="0">
              <a:solidFill>
                <a:srgbClr val="00CC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1367" y="912749"/>
            <a:ext cx="4085662" cy="270675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17" t="7054" r="7293" b="8401"/>
          <a:stretch/>
        </p:blipFill>
        <p:spPr>
          <a:xfrm>
            <a:off x="4301985" y="912749"/>
            <a:ext cx="3403600" cy="249815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07"/>
          <a:stretch/>
        </p:blipFill>
        <p:spPr>
          <a:xfrm>
            <a:off x="418195" y="3766757"/>
            <a:ext cx="4839606" cy="299488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14"/>
          <a:stretch/>
        </p:blipFill>
        <p:spPr>
          <a:xfrm>
            <a:off x="131887" y="825501"/>
            <a:ext cx="3901440" cy="279399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25" t="26612" r="5561" b="14128"/>
          <a:stretch/>
        </p:blipFill>
        <p:spPr>
          <a:xfrm>
            <a:off x="6003785" y="3766757"/>
            <a:ext cx="5729663" cy="299488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51144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59100" y="127000"/>
            <a:ext cx="7112000" cy="81280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rgbClr val="000080"/>
                </a:solidFill>
              </a:rPr>
              <a:t>Музей-Сказка «Бабуся-</a:t>
            </a:r>
            <a:r>
              <a:rPr lang="ru-RU" b="1" dirty="0" err="1">
                <a:solidFill>
                  <a:srgbClr val="000080"/>
                </a:solidFill>
              </a:rPr>
              <a:t>Ягуся</a:t>
            </a:r>
            <a:r>
              <a:rPr lang="ru-RU" b="1" dirty="0">
                <a:solidFill>
                  <a:srgbClr val="000080"/>
                </a:solidFill>
              </a:rPr>
              <a:t>»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688" y="928388"/>
            <a:ext cx="4329113" cy="2886075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9304" y="4106428"/>
            <a:ext cx="4471592" cy="265314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35" b="8912"/>
          <a:stretch/>
        </p:blipFill>
        <p:spPr>
          <a:xfrm>
            <a:off x="9194800" y="838200"/>
            <a:ext cx="2832100" cy="305663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1851" y="928388"/>
            <a:ext cx="4260850" cy="297786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1" t="5555" r="5278" b="6667"/>
          <a:stretch/>
        </p:blipFill>
        <p:spPr>
          <a:xfrm>
            <a:off x="355600" y="3995736"/>
            <a:ext cx="3644900" cy="263366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42" t="7342" r="13421"/>
          <a:stretch/>
        </p:blipFill>
        <p:spPr>
          <a:xfrm>
            <a:off x="8902701" y="4130900"/>
            <a:ext cx="3276600" cy="2604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8301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-190499"/>
            <a:ext cx="10515600" cy="1117599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«Дом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с 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привидениями»</a:t>
            </a:r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4114" y="3378200"/>
            <a:ext cx="4889648" cy="331052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6514" y="673100"/>
            <a:ext cx="4387486" cy="257545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0" r="6364" b="9259"/>
          <a:stretch/>
        </p:blipFill>
        <p:spPr>
          <a:xfrm>
            <a:off x="210974" y="1430640"/>
            <a:ext cx="6728880" cy="481336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004845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"/>
            <a:ext cx="11163300" cy="685799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FFFF00"/>
                </a:solidFill>
              </a:rPr>
              <a:t>Владимирский областной театр кукол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52" t="9282" r="4015" b="5115"/>
          <a:stretch/>
        </p:blipFill>
        <p:spPr>
          <a:xfrm>
            <a:off x="341983" y="3547627"/>
            <a:ext cx="5880100" cy="3162300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0792" y="685800"/>
            <a:ext cx="4610100" cy="3185579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0792" y="4013199"/>
            <a:ext cx="4610100" cy="2696728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871" y="663575"/>
            <a:ext cx="4124325" cy="2749550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22647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622299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FFC000"/>
                </a:solidFill>
              </a:rPr>
              <a:t>Владимирский академический театр драмы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68" t="19358" r="5540" b="17942"/>
          <a:stretch/>
        </p:blipFill>
        <p:spPr>
          <a:xfrm>
            <a:off x="3411846" y="3771900"/>
            <a:ext cx="6362449" cy="307372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38" t="13645" r="5984" b="1"/>
          <a:stretch/>
        </p:blipFill>
        <p:spPr>
          <a:xfrm>
            <a:off x="609600" y="622300"/>
            <a:ext cx="4648200" cy="302951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93"/>
          <a:stretch/>
        </p:blipFill>
        <p:spPr>
          <a:xfrm>
            <a:off x="6210300" y="619712"/>
            <a:ext cx="5274238" cy="303469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005764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673099"/>
          </a:xfrm>
        </p:spPr>
        <p:txBody>
          <a:bodyPr>
            <a:noAutofit/>
          </a:bodyPr>
          <a:lstStyle/>
          <a:p>
            <a:pPr algn="ctr"/>
            <a:r>
              <a:rPr lang="ru-RU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+mn-lt"/>
              </a:rPr>
              <a:t>Музей «РОДНАЯ ПРИОДА»</a:t>
            </a:r>
            <a:endParaRPr lang="ru-RU" b="1" dirty="0">
              <a:solidFill>
                <a:schemeClr val="accent6">
                  <a:lumMod val="20000"/>
                  <a:lumOff val="80000"/>
                </a:schemeClr>
              </a:solidFill>
              <a:latin typeface="+mn-lt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826" y="673100"/>
            <a:ext cx="4294574" cy="320464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0200" y="795336"/>
            <a:ext cx="4127500" cy="30956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82" b="15050"/>
          <a:stretch/>
        </p:blipFill>
        <p:spPr>
          <a:xfrm>
            <a:off x="3178650" y="3971561"/>
            <a:ext cx="5659685" cy="276152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96" t="7284" r="23704" b="8113"/>
          <a:stretch/>
        </p:blipFill>
        <p:spPr>
          <a:xfrm>
            <a:off x="4692650" y="415867"/>
            <a:ext cx="3035300" cy="352821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33" t="12136" r="26000" b="15372"/>
          <a:stretch/>
        </p:blipFill>
        <p:spPr>
          <a:xfrm>
            <a:off x="0" y="3890961"/>
            <a:ext cx="3002824" cy="293884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98" t="1271" r="-441" b="-1271"/>
          <a:stretch/>
        </p:blipFill>
        <p:spPr>
          <a:xfrm>
            <a:off x="9014161" y="3944079"/>
            <a:ext cx="3192210" cy="2907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80925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964322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chemeClr val="accent2">
                    <a:lumMod val="75000"/>
                  </a:schemeClr>
                </a:solidFill>
              </a:rPr>
              <a:t>Водонапорная башня — музей «Старый Владимир»</a:t>
            </a:r>
            <a:br>
              <a:rPr lang="ru-RU" sz="3600" b="1" dirty="0">
                <a:solidFill>
                  <a:schemeClr val="accent2">
                    <a:lumMod val="75000"/>
                  </a:schemeClr>
                </a:solidFill>
              </a:rPr>
            </a:br>
            <a:endParaRPr lang="ru-RU" sz="36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44" t="7247" r="27460" b="37554"/>
          <a:stretch/>
        </p:blipFill>
        <p:spPr>
          <a:xfrm>
            <a:off x="496389" y="2965268"/>
            <a:ext cx="3919946" cy="3778430"/>
          </a:xfrm>
          <a:prstGeom prst="rect">
            <a:avLst/>
          </a:prstGeom>
          <a:ln w="889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889" r="16667" b="7408"/>
          <a:stretch/>
        </p:blipFill>
        <p:spPr>
          <a:xfrm>
            <a:off x="5833736" y="3779487"/>
            <a:ext cx="5958213" cy="2964211"/>
          </a:xfrm>
          <a:prstGeom prst="rect">
            <a:avLst/>
          </a:prstGeom>
          <a:ln w="889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3042" y="621859"/>
            <a:ext cx="4496758" cy="2997839"/>
          </a:xfrm>
          <a:prstGeom prst="rect">
            <a:avLst/>
          </a:prstGeom>
          <a:ln w="889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621860"/>
            <a:ext cx="3444396" cy="2172139"/>
          </a:xfrm>
          <a:prstGeom prst="rect">
            <a:avLst/>
          </a:prstGeom>
          <a:ln w="889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4260599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"/>
            <a:ext cx="11125200" cy="682655"/>
          </a:xfrm>
        </p:spPr>
        <p:txBody>
          <a:bodyPr>
            <a:noAutofit/>
          </a:bodyPr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</a:rPr>
              <a:t>ПАТРИАРШИЙ САД</a:t>
            </a:r>
            <a:endParaRPr lang="ru-RU" sz="5400" b="1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78"/>
          <a:stretch/>
        </p:blipFill>
        <p:spPr>
          <a:xfrm>
            <a:off x="6708557" y="645231"/>
            <a:ext cx="5254843" cy="2973594"/>
          </a:xfrm>
          <a:prstGeom prst="snip2DiagRect">
            <a:avLst>
              <a:gd name="adj1" fmla="val 17084"/>
              <a:gd name="adj2" fmla="val 16667"/>
            </a:avLst>
          </a:prstGeom>
          <a:solidFill>
            <a:srgbClr val="FFFFFF">
              <a:shade val="85000"/>
            </a:srgbClr>
          </a:solidFill>
          <a:ln w="38100" cap="sq">
            <a:solidFill>
              <a:srgbClr val="FF0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6970" y="4064000"/>
            <a:ext cx="3022399" cy="2394412"/>
          </a:xfrm>
          <a:prstGeom prst="snip2DiagRect">
            <a:avLst>
              <a:gd name="adj1" fmla="val 16973"/>
              <a:gd name="adj2" fmla="val 16667"/>
            </a:avLst>
          </a:prstGeom>
          <a:solidFill>
            <a:srgbClr val="FFFFFF">
              <a:shade val="85000"/>
            </a:srgbClr>
          </a:solidFill>
          <a:ln w="38100" cap="sq">
            <a:solidFill>
              <a:srgbClr val="FF0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738" y="676838"/>
            <a:ext cx="5626835" cy="3002444"/>
          </a:xfrm>
          <a:prstGeom prst="snip2DiagRect">
            <a:avLst>
              <a:gd name="adj1" fmla="val 14805"/>
              <a:gd name="adj2" fmla="val 16667"/>
            </a:avLst>
          </a:prstGeom>
          <a:solidFill>
            <a:srgbClr val="FFFFFF">
              <a:shade val="85000"/>
            </a:srgbClr>
          </a:solidFill>
          <a:ln w="38100" cap="sq">
            <a:solidFill>
              <a:srgbClr val="FF0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38" t="3750" r="938"/>
          <a:stretch/>
        </p:blipFill>
        <p:spPr>
          <a:xfrm>
            <a:off x="347738" y="3822700"/>
            <a:ext cx="4064000" cy="2933700"/>
          </a:xfrm>
          <a:prstGeom prst="snip2DiagRect">
            <a:avLst>
              <a:gd name="adj1" fmla="val 15584"/>
              <a:gd name="adj2" fmla="val 16667"/>
            </a:avLst>
          </a:prstGeom>
          <a:solidFill>
            <a:srgbClr val="FFFFFF">
              <a:shade val="85000"/>
            </a:srgbClr>
          </a:solidFill>
          <a:ln w="38100" cap="sq">
            <a:solidFill>
              <a:srgbClr val="FF0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4445" y="3822700"/>
            <a:ext cx="4188955" cy="2794000"/>
          </a:xfrm>
          <a:prstGeom prst="snip2DiagRect">
            <a:avLst>
              <a:gd name="adj1" fmla="val 16818"/>
              <a:gd name="adj2" fmla="val 16667"/>
            </a:avLst>
          </a:prstGeom>
          <a:solidFill>
            <a:srgbClr val="FFFFFF">
              <a:shade val="85000"/>
            </a:srgbClr>
          </a:solidFill>
          <a:ln w="38100" cap="sq">
            <a:solidFill>
              <a:srgbClr val="FF00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818808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97531" y="50801"/>
            <a:ext cx="5702335" cy="723899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ВЛАДИМИР МОНОМАХ 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73" t="8082" r="11824"/>
          <a:stretch/>
        </p:blipFill>
        <p:spPr>
          <a:xfrm>
            <a:off x="6146800" y="1204411"/>
            <a:ext cx="5353066" cy="5087512"/>
          </a:xfrm>
          <a:prstGeom prst="rect">
            <a:avLst/>
          </a:prstGeom>
          <a:ln w="889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" y="114301"/>
            <a:ext cx="5132515" cy="6654800"/>
          </a:xfrm>
          <a:prstGeom prst="rect">
            <a:avLst/>
          </a:prstGeom>
          <a:ln w="88900" cap="sq" cmpd="thickThin">
            <a:solidFill>
              <a:srgbClr val="C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9026697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6700" y="1"/>
            <a:ext cx="4394200" cy="109220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chemeClr val="accent1">
                    <a:lumMod val="50000"/>
                  </a:schemeClr>
                </a:solidFill>
              </a:rPr>
              <a:t>Памятник Владимиру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  <a:t>Крестителю</a:t>
            </a:r>
            <a:endParaRPr lang="ru-RU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092201"/>
            <a:ext cx="4216400" cy="56218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20" t="1986" r="8702"/>
          <a:stretch/>
        </p:blipFill>
        <p:spPr>
          <a:xfrm>
            <a:off x="7011972" y="1092201"/>
            <a:ext cx="4500270" cy="56218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6299200" y="1"/>
            <a:ext cx="5562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Памятник князю Владимиру и святителю Фёдору</a:t>
            </a:r>
            <a:endParaRPr lang="ru-RU" sz="3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5486278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14299"/>
            <a:ext cx="10515600" cy="889001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 smtClean="0">
                <a:solidFill>
                  <a:srgbClr val="FFC000"/>
                </a:solidFill>
              </a:rPr>
              <a:t>ФЛАГ И ГЕРБ г. Владимир</a:t>
            </a:r>
            <a:endParaRPr lang="ru-RU" sz="5400" b="1" dirty="0">
              <a:solidFill>
                <a:srgbClr val="FFC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76" t="11748" r="14976" b="11200"/>
          <a:stretch/>
        </p:blipFill>
        <p:spPr>
          <a:xfrm>
            <a:off x="7874000" y="1685291"/>
            <a:ext cx="3848099" cy="4232910"/>
          </a:xfrm>
          <a:prstGeom prst="rect">
            <a:avLst/>
          </a:prstGeom>
          <a:ln w="228600" cap="sq" cmpd="thickThin">
            <a:solidFill>
              <a:srgbClr val="CC66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014" y="1685292"/>
            <a:ext cx="6366386" cy="4232909"/>
          </a:xfrm>
          <a:prstGeom prst="rect">
            <a:avLst/>
          </a:prstGeom>
          <a:ln w="228600" cap="sq" cmpd="thickThin">
            <a:solidFill>
              <a:srgbClr val="9966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9018742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965199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 smtClean="0">
                <a:solidFill>
                  <a:srgbClr val="FFFF00"/>
                </a:solidFill>
              </a:rPr>
              <a:t>ЗОЛОТЫЕ ВОРОТА</a:t>
            </a:r>
            <a:endParaRPr lang="ru-RU" sz="5400" b="1" dirty="0">
              <a:solidFill>
                <a:srgbClr val="FFFF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95" t="11382" r="5600" b="4560"/>
          <a:stretch/>
        </p:blipFill>
        <p:spPr>
          <a:xfrm>
            <a:off x="266702" y="1041488"/>
            <a:ext cx="5702298" cy="5384711"/>
          </a:xfrm>
          <a:prstGeom prst="rect">
            <a:avLst/>
          </a:prstGeom>
          <a:ln w="57150" cap="sq" cmpd="thickThin">
            <a:solidFill>
              <a:schemeClr val="accent1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9727" y="1041488"/>
            <a:ext cx="5781927" cy="5384712"/>
          </a:xfrm>
          <a:prstGeom prst="rect">
            <a:avLst/>
          </a:prstGeom>
          <a:ln w="57150" cap="sq" cmpd="thickThin">
            <a:solidFill>
              <a:schemeClr val="accent1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0120363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62432" y="68699"/>
            <a:ext cx="3412068" cy="1621989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</a:rPr>
              <a:t>«Военно-историческая экспозиция» </a:t>
            </a:r>
            <a:endParaRPr lang="ru-RU" sz="36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4244" y="84792"/>
            <a:ext cx="5521556" cy="3683914"/>
          </a:xfrm>
          <a:prstGeom prst="rect">
            <a:avLst/>
          </a:prstGeom>
          <a:ln w="38100" cap="sq" cmpd="thickThin">
            <a:solidFill>
              <a:schemeClr val="bg1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75" t="4583" r="24826" b="7917"/>
          <a:stretch/>
        </p:blipFill>
        <p:spPr>
          <a:xfrm>
            <a:off x="8462432" y="1926749"/>
            <a:ext cx="3589867" cy="4711700"/>
          </a:xfrm>
          <a:prstGeom prst="rect">
            <a:avLst/>
          </a:prstGeom>
          <a:ln w="38100" cap="sq" cmpd="thickThin">
            <a:solidFill>
              <a:schemeClr val="bg1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54" t="25185" r="7900" b="30370"/>
          <a:stretch/>
        </p:blipFill>
        <p:spPr>
          <a:xfrm>
            <a:off x="117245" y="3904472"/>
            <a:ext cx="8137755" cy="2928128"/>
          </a:xfrm>
          <a:prstGeom prst="rect">
            <a:avLst/>
          </a:prstGeom>
          <a:ln w="38100" cap="sq" cmpd="thickThin">
            <a:solidFill>
              <a:schemeClr val="bg1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861384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99300" y="365125"/>
            <a:ext cx="4889500" cy="1717675"/>
          </a:xfrm>
        </p:spPr>
        <p:txBody>
          <a:bodyPr>
            <a:noAutofit/>
          </a:bodyPr>
          <a:lstStyle/>
          <a:p>
            <a:pPr algn="ctr"/>
            <a:r>
              <a:rPr lang="ru-RU" sz="6600" dirty="0" smtClean="0">
                <a:solidFill>
                  <a:srgbClr val="D60093"/>
                </a:solidFill>
                <a:latin typeface="Comic Sans MS" panose="030F0702030302020204" pitchFamily="66" charset="0"/>
              </a:rPr>
              <a:t>ДИОРАМА</a:t>
            </a:r>
            <a:endParaRPr lang="ru-RU" sz="6600" dirty="0">
              <a:solidFill>
                <a:srgbClr val="D60093"/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32"/>
          <a:stretch/>
        </p:blipFill>
        <p:spPr>
          <a:xfrm>
            <a:off x="140096" y="231775"/>
            <a:ext cx="6197204" cy="40227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D60093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92"/>
          <a:stretch/>
        </p:blipFill>
        <p:spPr>
          <a:xfrm>
            <a:off x="6448845" y="2997200"/>
            <a:ext cx="5641555" cy="360141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D60093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063970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-126999"/>
            <a:ext cx="10515600" cy="1028699"/>
          </a:xfrm>
        </p:spPr>
        <p:txBody>
          <a:bodyPr>
            <a:normAutofit/>
          </a:bodyPr>
          <a:lstStyle/>
          <a:p>
            <a:pPr algn="ctr"/>
            <a:r>
              <a:rPr lang="ru-RU" sz="5400" b="1" dirty="0" smtClean="0">
                <a:solidFill>
                  <a:srgbClr val="002060"/>
                </a:solidFill>
              </a:rPr>
              <a:t>УСПЕНСКИЙ СОБОР</a:t>
            </a:r>
            <a:endParaRPr lang="ru-RU" sz="5400" b="1" dirty="0">
              <a:solidFill>
                <a:srgbClr val="00206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66"/>
          <a:stretch/>
        </p:blipFill>
        <p:spPr>
          <a:xfrm>
            <a:off x="533400" y="749299"/>
            <a:ext cx="11365299" cy="592013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506248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533</TotalTime>
  <Words>133</Words>
  <Application>Microsoft Office PowerPoint</Application>
  <PresentationFormat>Широкоэкранный</PresentationFormat>
  <Paragraphs>36</Paragraphs>
  <Slides>29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4" baseType="lpstr">
      <vt:lpstr>Arial</vt:lpstr>
      <vt:lpstr>Calibri</vt:lpstr>
      <vt:lpstr>Calibri Light</vt:lpstr>
      <vt:lpstr>Comic Sans MS</vt:lpstr>
      <vt:lpstr>Тема Office</vt:lpstr>
      <vt:lpstr>Муниципальное автономное дошкольное образовательное учреждение –детский сад № 208   </vt:lpstr>
      <vt:lpstr>Г. «ВЛАДИМИР»</vt:lpstr>
      <vt:lpstr>ВЛАДИМИР МОНОМАХ </vt:lpstr>
      <vt:lpstr>Памятник Владимиру Крестителю</vt:lpstr>
      <vt:lpstr>ФЛАГ И ГЕРБ г. Владимир</vt:lpstr>
      <vt:lpstr>ЗОЛОТЫЕ ВОРОТА</vt:lpstr>
      <vt:lpstr>«Военно-историческая экспозиция» </vt:lpstr>
      <vt:lpstr>ДИОРАМА</vt:lpstr>
      <vt:lpstr>УСПЕНСКИЙ СОБОР</vt:lpstr>
      <vt:lpstr>Презентация PowerPoint</vt:lpstr>
      <vt:lpstr>Богородице-Рождественский монастырь </vt:lpstr>
      <vt:lpstr>Памятник в честь 850-летия города Владимира</vt:lpstr>
      <vt:lpstr>Дмитриевский собор</vt:lpstr>
      <vt:lpstr>Успенский Княгинин монастырь </vt:lpstr>
      <vt:lpstr>Парк имени А. С. Пушкина</vt:lpstr>
      <vt:lpstr>Свято-Троицкая церковь</vt:lpstr>
      <vt:lpstr>«Вышивка»</vt:lpstr>
      <vt:lpstr>Х Р У С Т А ЛЬ</vt:lpstr>
      <vt:lpstr>Лаковая миниатюра</vt:lpstr>
      <vt:lpstr>Презентация PowerPoint</vt:lpstr>
      <vt:lpstr>Музей оптических иллюзий</vt:lpstr>
      <vt:lpstr>Музей – дом «Пряника»</vt:lpstr>
      <vt:lpstr>Музей-Сказка «Бабуся-Ягуся»</vt:lpstr>
      <vt:lpstr>«Дом с привидениями»</vt:lpstr>
      <vt:lpstr>Владимирский областной театр кукол</vt:lpstr>
      <vt:lpstr>Владимирский академический театр драмы</vt:lpstr>
      <vt:lpstr>Музей «РОДНАЯ ПРИОДА»</vt:lpstr>
      <vt:lpstr>Водонапорная башня — музей «Старый Владимир» </vt:lpstr>
      <vt:lpstr>ПАТРИАРШИЙ САД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Луиза Шерлиева</dc:creator>
  <cp:lastModifiedBy>Луиза Шерлиева</cp:lastModifiedBy>
  <cp:revision>51</cp:revision>
  <dcterms:created xsi:type="dcterms:W3CDTF">2020-03-28T17:38:39Z</dcterms:created>
  <dcterms:modified xsi:type="dcterms:W3CDTF">2020-04-05T13:36:59Z</dcterms:modified>
</cp:coreProperties>
</file>